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73" r:id="rId7"/>
    <p:sldId id="261" r:id="rId8"/>
    <p:sldId id="262" r:id="rId9"/>
    <p:sldId id="266" r:id="rId10"/>
    <p:sldId id="265" r:id="rId11"/>
    <p:sldId id="264" r:id="rId12"/>
    <p:sldId id="268" r:id="rId13"/>
    <p:sldId id="271" r:id="rId14"/>
    <p:sldId id="27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9:39:19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3978 24575,'3'-47'0,"2"1"0,2 0 0,2 1 0,16-46 0,-16 56 0,56-189-358,9 2 0,10 4-1,9 4 1,9 4 0,145-219-1,-130 255 224,7 4 0,7 7 0,7 5 0,7 6 0,317-254 0,-243 247-210,7 9-1,404-198 1,-499 287 158,218-69 1,-276 109 175,0 3 0,1 3-1,1 4 1,140-3 0,-148 15 11,0 4 0,0 2 0,-1 4 0,101 29 0,-114-23 0,-1 2 0,-1 3 0,0 2 0,-2 2 0,91 65 0,-80-42 2,-1 2 0,-3 4 0,-2 1-1,-3 3 1,-2 2 0,47 79 0,-30-31-51,-6 3 1,-4 3-1,41 125 1,-41-72 23,38 202 1,7 182 91,-63-328 81,-22-134 246,64 344 662,27-6 1075,-13-162-1259,-93-262-885,10 30 13,-3 0 0,10 69 0,-13-68 0,1 21-273,-3 0 0,-1 0 0,-4 0 0,-15 105 0,12-130-6553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9:39:2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1 575 24575,'82'88'4,"105"143"0,47 110-808,-197-285 474,213 329 87,181 264 261,-410-619-18,58 75 0,-70-95 0,1 0 0,0 0 0,1-1 0,0 0 0,0-1 0,25 13 0,-32-19 24,0 0 1,0 0-1,0-1 1,0 1-1,0-1 1,0 0-1,1-1 1,-1 1-1,0-1 1,0 1-1,1-1 0,-1-1 1,0 1-1,1 0 1,-1-1-1,0 0 1,0 0-1,0 0 1,1-1-1,-1 0 1,-1 1-1,1-1 1,0 0-1,0-1 1,-1 1-1,1-1 1,-1 0-1,0 1 1,0-2-1,5-5 1,5-8 136,0-1 1,-1-1-1,-1 0 1,15-38-1,-13 30-376,34-82 223,56-190 0,3-124-865,-95 376 614,177-812 30,-103 459 209,-37 201 4,-42 183 41,-5 19 588,-5 27 2,-3-3-1996,1-1-5461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9:39:2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24575,'1'15'0,"0"-1"0,1 1 0,0-1 0,2 0 0,6 20 0,32 69 0,-10-28 0,303 884-798,-42 15 310,-267-883 534,-5-24 43,42 96 1,-63-161-35,1 0 0,0 1-1,0-1 1,1-1 0,-1 1-1,0 0 1,1 0 0,-1 0-1,1-1 1,-1 1 0,1-1-1,0 1 1,0-1 0,3 3-1,-3-4-38,-1 1-1,0-1 0,1 0 0,-1 0 0,1 1 0,-1-1 0,1 0 0,-1 0 0,0 0 1,1-1-1,-1 1 0,1 0 0,-1 0 0,1-1 0,-1 1 0,0-1 0,3-1 0,4-3-29,-1 0 1,1-1-1,-1 0 0,0 0 0,11-15 0,-3 5 66,333-397-65,-233 268-214,604-767-1021,-715 906 1248,9-10 0,-1 0 0,2 1 0,29-25 0,-43 39-31,1 0 0,0 1 0,-1-1 0,1 0 0,0 0-1,0 1 1,0-1 0,0 0 0,0 1 0,0-1 0,0 1 0,0-1 0,0 1 0,0 0 0,0-1 0,0 1 0,0 0 0,0 0 0,0 0 0,0 0 0,0 0 0,0 0 0,0 0 0,1 0 0,-1 0 0,0 0 0,0 0 0,0 1 0,0-1 0,0 1 0,0-1 0,0 0 0,0 1 0,0 0-1,1 0 1,4 13-5554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9:39:51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19:39:5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24575,'4'-4'0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eurostage.cat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asaljove.fbc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acio.basquetcatala.cat/casalsicampus/casal-jov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acio.basquetcatala.cat/wp-content/uploads/2024/12/BEQUES-CASAL-JOVE-1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E8822-E199-6FBD-1E18-7F72DBFDE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438" y="1224582"/>
            <a:ext cx="8689976" cy="2509213"/>
          </a:xfrm>
        </p:spPr>
        <p:txBody>
          <a:bodyPr/>
          <a:lstStyle/>
          <a:p>
            <a:r>
              <a:rPr lang="ca-ES" dirty="0"/>
              <a:t>CASAL JOVE 2025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6E80A4-0A70-B115-EBFE-D9317067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3D8C60-D61D-4100-C764-03FA412CB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8053"/>
            <a:ext cx="12192000" cy="9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181146-53AC-2DB5-F42F-DA7264EA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C414E4-740D-E49D-0D6E-DA115104C13D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EB13AD-44B2-50D6-25D4-C941DA09EB5A}"/>
              </a:ext>
            </a:extLst>
          </p:cNvPr>
          <p:cNvSpPr txBox="1"/>
          <p:nvPr/>
        </p:nvSpPr>
        <p:spPr>
          <a:xfrm>
            <a:off x="4152284" y="2210540"/>
            <a:ext cx="316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ACTIVITATS SETMANA 4</a:t>
            </a:r>
            <a:endParaRPr lang="es-ES" sz="2400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3380CDB-84FD-2807-C2BC-EC4BB772C1E9}"/>
              </a:ext>
            </a:extLst>
          </p:cNvPr>
          <p:cNvSpPr txBox="1"/>
          <p:nvPr/>
        </p:nvSpPr>
        <p:spPr>
          <a:xfrm>
            <a:off x="7316805" y="5736586"/>
            <a:ext cx="198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www.eurostage.cat</a:t>
            </a:r>
            <a:r>
              <a:rPr lang="ca-E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77EA63-BE06-8D2C-7012-439FD607A4DE}"/>
              </a:ext>
            </a:extLst>
          </p:cNvPr>
          <p:cNvSpPr txBox="1"/>
          <p:nvPr/>
        </p:nvSpPr>
        <p:spPr>
          <a:xfrm>
            <a:off x="8269393" y="1730758"/>
            <a:ext cx="264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rgbClr val="FF0000"/>
                </a:solidFill>
              </a:rPr>
              <a:t>POQUES PLACES</a:t>
            </a:r>
            <a:endParaRPr lang="ca-ES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6ACA7305-23E2-4555-6BBE-D8E8CD25ACA9}"/>
                  </a:ext>
                </a:extLst>
              </p14:cNvPr>
              <p14:cNvContentPartPr/>
              <p14:nvPr/>
            </p14:nvContentPartPr>
            <p14:xfrm>
              <a:off x="5127925" y="5109332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6ACA7305-23E2-4555-6BBE-D8E8CD25AC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9285" y="5100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B3A2F083-16BB-DC18-9033-E754CDF71C70}"/>
                  </a:ext>
                </a:extLst>
              </p14:cNvPr>
              <p14:cNvContentPartPr/>
              <p14:nvPr/>
            </p14:nvContentPartPr>
            <p14:xfrm>
              <a:off x="3025885" y="3872732"/>
              <a:ext cx="1800" cy="18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B3A2F083-16BB-DC18-9033-E754CDF71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7245" y="3864092"/>
                <a:ext cx="1944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CDDC5426-BE82-AA78-0DF5-0DBFD84FE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445" y="3147053"/>
            <a:ext cx="10667110" cy="25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181146-53AC-2DB5-F42F-DA7264EA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C414E4-740D-E49D-0D6E-DA115104C13D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7298DB-332B-3C1E-BC02-8E9BDADDE089}"/>
              </a:ext>
            </a:extLst>
          </p:cNvPr>
          <p:cNvSpPr txBox="1"/>
          <p:nvPr/>
        </p:nvSpPr>
        <p:spPr>
          <a:xfrm>
            <a:off x="4152284" y="2210540"/>
            <a:ext cx="316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ACTIVITATS SETMANA 5</a:t>
            </a:r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F30252-3C2A-A198-0926-D8A82811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07" y="3036022"/>
            <a:ext cx="10560816" cy="28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3D3CE9-97D6-B3D0-6620-D0754989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99CD27-4B85-65AF-D2FB-F5C972686CEA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801332-B219-825E-F297-D7B73FB707C1}"/>
              </a:ext>
            </a:extLst>
          </p:cNvPr>
          <p:cNvSpPr txBox="1"/>
          <p:nvPr/>
        </p:nvSpPr>
        <p:spPr>
          <a:xfrm>
            <a:off x="916619" y="3559656"/>
            <a:ext cx="274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dirty="0"/>
              <a:t>MATERIAL DIA A DIA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A48632-B00F-AFDA-7DEF-6E3A402583CB}"/>
              </a:ext>
            </a:extLst>
          </p:cNvPr>
          <p:cNvSpPr txBox="1"/>
          <p:nvPr/>
        </p:nvSpPr>
        <p:spPr>
          <a:xfrm>
            <a:off x="4421080" y="2539014"/>
            <a:ext cx="73098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FARÉ UN </a:t>
            </a:r>
            <a:r>
              <a:rPr lang="ca-ES" dirty="0">
                <a:solidFill>
                  <a:srgbClr val="FF0000"/>
                </a:solidFill>
              </a:rPr>
              <a:t>MAIL RECORDATORI </a:t>
            </a:r>
            <a:r>
              <a:rPr lang="ca-ES" dirty="0"/>
              <a:t>CADA SETMANA PER RECORDAR EL MATERIAL.</a:t>
            </a:r>
          </a:p>
          <a:p>
            <a:endParaRPr lang="ca-ES" dirty="0"/>
          </a:p>
          <a:p>
            <a:r>
              <a:rPr lang="ca-ES" dirty="0"/>
              <a:t>SEGONS ACTIVITAT A FER PORTAR MATERIAL ADEQUAT.</a:t>
            </a:r>
          </a:p>
          <a:p>
            <a:endParaRPr lang="ca-ES" dirty="0"/>
          </a:p>
          <a:p>
            <a:r>
              <a:rPr lang="ca-ES" dirty="0"/>
              <a:t>AMPOLLA D’AIGUA</a:t>
            </a:r>
          </a:p>
          <a:p>
            <a:endParaRPr lang="ca-E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TARJETA TRANSPORT QUE ENS MOUREM AMB TRANSPORT PÚBLIC.</a:t>
            </a:r>
          </a:p>
          <a:p>
            <a:endParaRPr lang="ca-ES" dirty="0"/>
          </a:p>
          <a:p>
            <a:r>
              <a:rPr lang="ca-ES" dirty="0"/>
              <a:t>BANYADOR I TOVALLOLA DIES DE PISCINA/PLATJA.</a:t>
            </a:r>
          </a:p>
          <a:p>
            <a:endParaRPr lang="ca-ES" dirty="0"/>
          </a:p>
          <a:p>
            <a:r>
              <a:rPr lang="ca-ES" dirty="0"/>
              <a:t>ROBA ESPORTIVA I SABATES D’ESPORT ELS DIES D’ACTIVITAT ESPORTIVA.</a:t>
            </a:r>
          </a:p>
          <a:p>
            <a:endParaRPr lang="es-ES" dirty="0"/>
          </a:p>
          <a:p>
            <a:r>
              <a:rPr lang="es-ES" dirty="0"/>
              <a:t>MÒBILS: NO SÓN NECESSARIS.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D6105C-E5CF-0B6D-5D62-8C9A26B64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71" y="4368872"/>
            <a:ext cx="1485469" cy="18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08D049-59E8-B6E9-68B7-A9173466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CBCD65-8439-4BA5-8E68-5192691568DC}"/>
              </a:ext>
            </a:extLst>
          </p:cNvPr>
          <p:cNvSpPr txBox="1"/>
          <p:nvPr/>
        </p:nvSpPr>
        <p:spPr>
          <a:xfrm>
            <a:off x="2277034" y="959224"/>
            <a:ext cx="3218243" cy="52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2C1C1F-D662-11A7-FEF3-EA71EFB2973D}"/>
              </a:ext>
            </a:extLst>
          </p:cNvPr>
          <p:cNvSpPr txBox="1"/>
          <p:nvPr/>
        </p:nvSpPr>
        <p:spPr>
          <a:xfrm>
            <a:off x="727428" y="3680985"/>
            <a:ext cx="3218243" cy="52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PILARS DEL CASAL</a:t>
            </a:r>
            <a:endParaRPr lang="es-ES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92E30E-B71B-3705-865F-FF38B13A017D}"/>
              </a:ext>
            </a:extLst>
          </p:cNvPr>
          <p:cNvSpPr txBox="1"/>
          <p:nvPr/>
        </p:nvSpPr>
        <p:spPr>
          <a:xfrm>
            <a:off x="7553607" y="234247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BLANCA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4336A8-2BF4-8D06-F8B6-F3A13FAACAF5}"/>
              </a:ext>
            </a:extLst>
          </p:cNvPr>
          <p:cNvSpPr txBox="1"/>
          <p:nvPr/>
        </p:nvSpPr>
        <p:spPr>
          <a:xfrm>
            <a:off x="10333189" y="239910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ERIK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D5CD06-EBAF-90FE-B0B3-50BC37D43481}"/>
              </a:ext>
            </a:extLst>
          </p:cNvPr>
          <p:cNvSpPr txBox="1"/>
          <p:nvPr/>
        </p:nvSpPr>
        <p:spPr>
          <a:xfrm>
            <a:off x="4703043" y="5359402"/>
            <a:ext cx="12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VALLCARCA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5A39254-44FC-2885-C828-036A11CF0848}"/>
              </a:ext>
            </a:extLst>
          </p:cNvPr>
          <p:cNvSpPr txBox="1"/>
          <p:nvPr/>
        </p:nvSpPr>
        <p:spPr>
          <a:xfrm>
            <a:off x="9900282" y="5359402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BON PASTOR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47E23-F71D-FA18-C9A6-C05E14AB6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94" y="2754752"/>
            <a:ext cx="1766741" cy="23794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995639-093A-EE17-EDCB-9E3DC870C03E}"/>
              </a:ext>
            </a:extLst>
          </p:cNvPr>
          <p:cNvSpPr txBox="1"/>
          <p:nvPr/>
        </p:nvSpPr>
        <p:spPr>
          <a:xfrm>
            <a:off x="7567920" y="5359402"/>
            <a:ext cx="95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PATUFET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EECE48-2323-CB8C-4528-35543951C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952" y="2768440"/>
            <a:ext cx="1501739" cy="240629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22D534A-C8F2-0CD6-1343-4E914C1CBD4B}"/>
              </a:ext>
            </a:extLst>
          </p:cNvPr>
          <p:cNvSpPr txBox="1"/>
          <p:nvPr/>
        </p:nvSpPr>
        <p:spPr>
          <a:xfrm>
            <a:off x="4966386" y="234247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ELENA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C8A0DE-324A-246A-3C6F-A3831AA7E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854713" y="3203839"/>
            <a:ext cx="2379433" cy="15354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B2A794-E7B2-A959-212B-CBB9EF9F5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6683" y="2754752"/>
            <a:ext cx="1824769" cy="24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76E8B9-CDAC-A2B4-3EFB-B53222715ECA}"/>
              </a:ext>
            </a:extLst>
          </p:cNvPr>
          <p:cNvSpPr txBox="1"/>
          <p:nvPr/>
        </p:nvSpPr>
        <p:spPr>
          <a:xfrm>
            <a:off x="4453386" y="546754"/>
            <a:ext cx="2318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>
                <a:latin typeface="Agency FB" panose="020B0503020202020204" pitchFamily="34" charset="0"/>
              </a:rPr>
              <a:t>DUBTES</a:t>
            </a:r>
            <a:r>
              <a:rPr lang="ca-ES" sz="4400" dirty="0">
                <a:latin typeface="Agency FB" panose="020B0503020202020204" pitchFamily="34" charset="0"/>
              </a:rPr>
              <a:t>???</a:t>
            </a:r>
            <a:endParaRPr lang="ca-ES" sz="2400" dirty="0">
              <a:latin typeface="Agency FB" panose="020B05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A0BB91-1291-7D7A-2004-A561469A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05" y="1570777"/>
            <a:ext cx="5173026" cy="44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3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C786BB-CCA4-9882-4700-BC88A17E7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D3A1C2-C40C-DC6E-D708-45D283306057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6CBA038A-D3B7-8B3C-3386-280E51CE6C57}"/>
              </a:ext>
            </a:extLst>
          </p:cNvPr>
          <p:cNvSpPr txBox="1"/>
          <p:nvPr/>
        </p:nvSpPr>
        <p:spPr>
          <a:xfrm>
            <a:off x="8673484" y="3284738"/>
            <a:ext cx="3309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Xavier Vàzquez Valero</a:t>
            </a:r>
          </a:p>
          <a:p>
            <a:r>
              <a:rPr lang="ca-ES" sz="2400" dirty="0">
                <a:hlinkClick r:id="rId3"/>
              </a:rPr>
              <a:t>casaljove.fbc@gmail.com</a:t>
            </a:r>
            <a:endParaRPr lang="ca-ES" sz="2400" dirty="0"/>
          </a:p>
          <a:p>
            <a:r>
              <a:rPr lang="ca-ES" sz="2400" dirty="0"/>
              <a:t>696481686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BA59447D-5F72-DD4D-C189-9B5DE78D4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036" y="2029010"/>
            <a:ext cx="6542150" cy="40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E8EEDF-5451-E29B-6B58-621237D78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81DF3C5-147C-A825-491A-2E3DCB8AA6FB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F2F6DC-0DAE-8ACA-A74A-2AAA4D1D58B8}"/>
              </a:ext>
            </a:extLst>
          </p:cNvPr>
          <p:cNvSpPr txBox="1"/>
          <p:nvPr/>
        </p:nvSpPr>
        <p:spPr>
          <a:xfrm>
            <a:off x="124287" y="3681567"/>
            <a:ext cx="397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DE QUÈ PARLAREM AVUI?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4F97E4-D77D-AAAE-D3EE-0D27E933B6A3}"/>
              </a:ext>
            </a:extLst>
          </p:cNvPr>
          <p:cNvSpPr txBox="1"/>
          <p:nvPr/>
        </p:nvSpPr>
        <p:spPr>
          <a:xfrm>
            <a:off x="4621358" y="1962814"/>
            <a:ext cx="4905767" cy="485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ca-ES" sz="2400" dirty="0"/>
              <a:t>QUÈ ÉS EL CASAL JOVE?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a-ES" sz="2400" dirty="0"/>
              <a:t>INSCRIPCIONS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a-ES" sz="2400" dirty="0"/>
              <a:t>BEQUES</a:t>
            </a:r>
          </a:p>
          <a:p>
            <a:pPr>
              <a:lnSpc>
                <a:spcPct val="150000"/>
              </a:lnSpc>
            </a:pPr>
            <a:r>
              <a:rPr lang="ca-ES" sz="2400" dirty="0"/>
              <a:t>4 . FUNCIONAMENT DEL CASAL JOVE</a:t>
            </a:r>
          </a:p>
          <a:p>
            <a:pPr>
              <a:lnSpc>
                <a:spcPct val="150000"/>
              </a:lnSpc>
            </a:pPr>
            <a:r>
              <a:rPr lang="ca-ES" sz="2400" dirty="0"/>
              <a:t>5 . ACTIVITATS </a:t>
            </a:r>
          </a:p>
          <a:p>
            <a:pPr>
              <a:lnSpc>
                <a:spcPct val="150000"/>
              </a:lnSpc>
            </a:pPr>
            <a:r>
              <a:rPr lang="ca-ES" sz="2400" dirty="0"/>
              <a:t>6. MATERIAL</a:t>
            </a:r>
          </a:p>
          <a:p>
            <a:pPr>
              <a:lnSpc>
                <a:spcPct val="150000"/>
              </a:lnSpc>
            </a:pPr>
            <a:r>
              <a:rPr lang="ca-ES" sz="2400" dirty="0"/>
              <a:t>7. ELS TRES PILARS DEL CASAL</a:t>
            </a:r>
          </a:p>
          <a:p>
            <a:pPr>
              <a:lnSpc>
                <a:spcPct val="150000"/>
              </a:lnSpc>
            </a:pPr>
            <a:r>
              <a:rPr lang="ca-ES" sz="2400" dirty="0"/>
              <a:t>8. DUBTES</a:t>
            </a:r>
          </a:p>
          <a:p>
            <a:pPr>
              <a:lnSpc>
                <a:spcPct val="150000"/>
              </a:lnSpc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2344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B1E467-FF13-EDDD-A7F9-676B4E25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440DAE-FB4F-EE5D-4DE1-BCA48E88F66E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402393-2A85-0AB9-CA03-7B4F590D5267}"/>
              </a:ext>
            </a:extLst>
          </p:cNvPr>
          <p:cNvSpPr txBox="1"/>
          <p:nvPr/>
        </p:nvSpPr>
        <p:spPr>
          <a:xfrm>
            <a:off x="5495278" y="2174661"/>
            <a:ext cx="6094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Destinat a infants entre 13 i 17 anys.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Busquem un objectiu clar. Passar-ho bé i gaudir de l’estiu amb el grup.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Donar continuïtat als grups que comencen la ESO, dins del mateix casal. Aquest any com a novetat incorporem els de 17 anys.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Adaptar les activitats y dinàmiques a l’edat i necessitats particulars dels adolescents.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Oferir un paper i espai protagonista als infants.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1FE4A2-864D-F4FA-478F-C3A047772E54}"/>
              </a:ext>
            </a:extLst>
          </p:cNvPr>
          <p:cNvSpPr txBox="1"/>
          <p:nvPr/>
        </p:nvSpPr>
        <p:spPr>
          <a:xfrm>
            <a:off x="1313049" y="369815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dirty="0"/>
              <a:t>QUÈ ÉS EL CASAL JOVE?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D90F90-CE14-871D-4499-607D71E49B50}"/>
              </a:ext>
            </a:extLst>
          </p:cNvPr>
          <p:cNvSpPr txBox="1"/>
          <p:nvPr/>
        </p:nvSpPr>
        <p:spPr>
          <a:xfrm>
            <a:off x="747075" y="192477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https://fundacio.basquetcatala.cat/casalsicampus/casal-jove/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B894C1-47E9-9CCC-922B-9FAD2411CA35}"/>
              </a:ext>
            </a:extLst>
          </p:cNvPr>
          <p:cNvSpPr txBox="1"/>
          <p:nvPr/>
        </p:nvSpPr>
        <p:spPr>
          <a:xfrm>
            <a:off x="1416378" y="154940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Casal Jove – </a:t>
            </a:r>
            <a:r>
              <a:rPr lang="es-ES" dirty="0" err="1">
                <a:hlinkClick r:id="rId3"/>
              </a:rPr>
              <a:t>Fundació</a:t>
            </a:r>
            <a:r>
              <a:rPr lang="es-ES" dirty="0">
                <a:hlinkClick r:id="rId3"/>
              </a:rPr>
              <a:t> del </a:t>
            </a:r>
            <a:r>
              <a:rPr lang="es-ES" dirty="0" err="1">
                <a:hlinkClick r:id="rId3"/>
              </a:rPr>
              <a:t>Bàsquet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Català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0682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7DF4D-3F25-A96F-D486-AD3BEA45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DBF41E-35E6-E0CC-E128-2FBBA0208FA2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A59E99-C440-9603-7507-932015069A5A}"/>
              </a:ext>
            </a:extLst>
          </p:cNvPr>
          <p:cNvSpPr txBox="1"/>
          <p:nvPr/>
        </p:nvSpPr>
        <p:spPr>
          <a:xfrm>
            <a:off x="494931" y="3778915"/>
            <a:ext cx="2606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dirty="0"/>
              <a:t>2. INSCRIPCIONS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69BD4A-02D1-D658-DB9D-BA95C346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23" y="1943829"/>
            <a:ext cx="6637878" cy="42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2959-4C5F-B99D-43E6-A882B9C3C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5348BC-7701-9D75-7C5B-CBD22BF7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0E4BFA-8821-98B4-6728-B842FF0BCC37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7E5D-C956-75AB-177D-FBBFDA9C46E9}"/>
              </a:ext>
            </a:extLst>
          </p:cNvPr>
          <p:cNvSpPr txBox="1"/>
          <p:nvPr/>
        </p:nvSpPr>
        <p:spPr>
          <a:xfrm>
            <a:off x="393305" y="3903504"/>
            <a:ext cx="1768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dirty="0"/>
              <a:t>3. BEQUES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71B56F-5F71-55AF-6BB2-D1B95BB85C31}"/>
              </a:ext>
            </a:extLst>
          </p:cNvPr>
          <p:cNvSpPr txBox="1"/>
          <p:nvPr/>
        </p:nvSpPr>
        <p:spPr>
          <a:xfrm>
            <a:off x="134332" y="462025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BEQUES-CASAL-JOVE-1.pdf</a:t>
            </a:r>
            <a:endParaRPr lang="ca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1665F-EA6D-87ED-842E-9A43211E2DEE}"/>
              </a:ext>
            </a:extLst>
          </p:cNvPr>
          <p:cNvSpPr txBox="1"/>
          <p:nvPr/>
        </p:nvSpPr>
        <p:spPr>
          <a:xfrm>
            <a:off x="3181546" y="2934008"/>
            <a:ext cx="6094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ca-ES" b="0" i="0" dirty="0">
                <a:solidFill>
                  <a:srgbClr val="666666"/>
                </a:solidFill>
                <a:effectLst/>
                <a:latin typeface="ProRegular"/>
              </a:rPr>
              <a:t>Per demanar la subvenció, necessita tenir: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b="1" i="0" dirty="0">
                <a:solidFill>
                  <a:srgbClr val="000000"/>
                </a:solidFill>
                <a:effectLst/>
                <a:latin typeface="ProSemi"/>
              </a:rPr>
              <a:t>El codi de l'activitat</a:t>
            </a:r>
            <a:r>
              <a:rPr lang="ca-ES" b="0" i="0" dirty="0">
                <a:solidFill>
                  <a:srgbClr val="666666"/>
                </a:solidFill>
                <a:effectLst/>
                <a:latin typeface="ProRegular"/>
              </a:rPr>
              <a:t> que el proporcionarà l'entitat </a:t>
            </a:r>
            <a:r>
              <a:rPr lang="ca-ES" b="0" i="0" dirty="0" err="1">
                <a:solidFill>
                  <a:srgbClr val="666666"/>
                </a:solidFill>
                <a:effectLst/>
                <a:latin typeface="ProRegular"/>
              </a:rPr>
              <a:t>organizadora</a:t>
            </a:r>
            <a:r>
              <a:rPr lang="ca-ES" b="0" i="0" dirty="0">
                <a:solidFill>
                  <a:srgbClr val="666666"/>
                </a:solidFill>
                <a:effectLst/>
                <a:latin typeface="ProRegular"/>
              </a:rPr>
              <a:t> quan faci la inscripció.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000000"/>
                </a:solidFill>
                <a:latin typeface="ProSemi"/>
              </a:rPr>
              <a:t>DNI</a:t>
            </a:r>
            <a:r>
              <a:rPr lang="ca-ES" b="1" dirty="0">
                <a:solidFill>
                  <a:srgbClr val="666666"/>
                </a:solidFill>
                <a:latin typeface="ProRegular"/>
              </a:rPr>
              <a:t> </a:t>
            </a:r>
            <a:endParaRPr lang="ca-ES" b="1" i="0" dirty="0">
              <a:solidFill>
                <a:srgbClr val="666666"/>
              </a:solidFill>
              <a:effectLst/>
              <a:latin typeface="Pro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a-ES" b="1" i="0" dirty="0">
                <a:solidFill>
                  <a:srgbClr val="000000"/>
                </a:solidFill>
                <a:effectLst/>
                <a:latin typeface="ProSemi"/>
              </a:rPr>
              <a:t>El número IDALU, </a:t>
            </a:r>
            <a:r>
              <a:rPr lang="ca-ES" b="0" i="0" dirty="0">
                <a:solidFill>
                  <a:srgbClr val="666666"/>
                </a:solidFill>
                <a:effectLst/>
                <a:latin typeface="ProRegular"/>
              </a:rPr>
              <a:t>que és un identificador escolar del nen, nena o adolescent.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666666"/>
                </a:solidFill>
                <a:effectLst/>
                <a:latin typeface="ProRegular"/>
              </a:rPr>
              <a:t>Els </a:t>
            </a:r>
            <a:r>
              <a:rPr lang="ca-ES" b="1" i="0" dirty="0">
                <a:solidFill>
                  <a:srgbClr val="000000"/>
                </a:solidFill>
                <a:effectLst/>
                <a:latin typeface="ProSemi"/>
              </a:rPr>
              <a:t>ingressos nets anuals de l’any 2023</a:t>
            </a:r>
            <a:r>
              <a:rPr lang="ca-ES" b="0" i="0" dirty="0">
                <a:solidFill>
                  <a:srgbClr val="666666"/>
                </a:solidFill>
                <a:effectLst/>
                <a:latin typeface="ProRegular"/>
              </a:rPr>
              <a:t> de la persona sol·licitant i, en caso de que existeixi, del cònjuge i els fills/es majors de 18 anys.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000000"/>
                </a:solidFill>
                <a:latin typeface="ProSemi"/>
              </a:rPr>
              <a:t>IDCAT O CLAVE PIN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2A6E25-5F96-454F-ABB8-BE9F3EAA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504" y="2994109"/>
            <a:ext cx="4000593" cy="7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E77F0-268A-1FB8-A232-B1CC38C9C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8C163F-73F9-CD75-EF75-A7D0F182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197DC6-DA66-6FFC-B8E6-524D9716B16E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099462-F0DE-30F0-92D5-3BF6CCF2842F}"/>
              </a:ext>
            </a:extLst>
          </p:cNvPr>
          <p:cNvSpPr txBox="1"/>
          <p:nvPr/>
        </p:nvSpPr>
        <p:spPr>
          <a:xfrm>
            <a:off x="494931" y="377891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dirty="0"/>
              <a:t>4. FUNCIONAMENT DEL CASAL JOVE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0D5A47-0AE4-FF3B-5818-8627C10377EA}"/>
              </a:ext>
            </a:extLst>
          </p:cNvPr>
          <p:cNvSpPr txBox="1"/>
          <p:nvPr/>
        </p:nvSpPr>
        <p:spPr>
          <a:xfrm>
            <a:off x="5772548" y="2072519"/>
            <a:ext cx="6094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Inici del dia des dels diferents punt de partida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/>
              <a:t>Vallcarca: Carrer Gòlgota 1 </a:t>
            </a:r>
            <a:r>
              <a:rPr lang="ca-ES" dirty="0">
                <a:solidFill>
                  <a:srgbClr val="FF0000"/>
                </a:solidFill>
              </a:rPr>
              <a:t>TORN 1, 2 I 3</a:t>
            </a:r>
            <a:endParaRPr lang="ca-E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/>
              <a:t>Nou Patufet: Carrer Bruniquer 25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/>
              <a:t>Bon Pastor: Carrer Flix</a:t>
            </a:r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Activitats conjuntes</a:t>
            </a:r>
          </a:p>
          <a:p>
            <a:r>
              <a:rPr lang="ca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Funcionem com a un únic grup</a:t>
            </a:r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Mail informatiu setmanal</a:t>
            </a:r>
          </a:p>
        </p:txBody>
      </p:sp>
    </p:spTree>
    <p:extLst>
      <p:ext uri="{BB962C8B-B14F-4D97-AF65-F5344CB8AC3E}">
        <p14:creationId xmlns:p14="http://schemas.microsoft.com/office/powerpoint/2010/main" val="309042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814829-3259-9AC1-00E7-9AB73542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D12E20-34F8-F927-D29D-C2FAE1906DF4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45A940-AD92-C5C1-0797-1621E80EE0D3}"/>
              </a:ext>
            </a:extLst>
          </p:cNvPr>
          <p:cNvSpPr txBox="1"/>
          <p:nvPr/>
        </p:nvSpPr>
        <p:spPr>
          <a:xfrm>
            <a:off x="4152284" y="2210540"/>
            <a:ext cx="316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ACTIVITATS SETMANA 1</a:t>
            </a:r>
            <a:endParaRPr lang="es-ES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172A5D-E267-27A6-DB8A-36DFEDE1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842" y="3150358"/>
            <a:ext cx="9121201" cy="21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5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181146-53AC-2DB5-F42F-DA7264EA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C414E4-740D-E49D-0D6E-DA115104C13D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144667-6267-4F07-0C15-F4F7F85BDBB0}"/>
              </a:ext>
            </a:extLst>
          </p:cNvPr>
          <p:cNvSpPr txBox="1"/>
          <p:nvPr/>
        </p:nvSpPr>
        <p:spPr>
          <a:xfrm>
            <a:off x="4152284" y="2210540"/>
            <a:ext cx="316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ACTIVITATS SETMANA 2</a:t>
            </a:r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3B3565-8C49-0F8F-001C-E8869DD2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70" y="3052347"/>
            <a:ext cx="9557989" cy="23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181146-53AC-2DB5-F42F-DA7264EA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45" y="505336"/>
            <a:ext cx="6132523" cy="14384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C414E4-740D-E49D-0D6E-DA115104C13D}"/>
              </a:ext>
            </a:extLst>
          </p:cNvPr>
          <p:cNvSpPr txBox="1"/>
          <p:nvPr/>
        </p:nvSpPr>
        <p:spPr>
          <a:xfrm>
            <a:off x="2263806" y="962972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CASAL JOVE 2025</a:t>
            </a: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6A9F4C-81D5-7496-8FFE-0FDEAC212449}"/>
              </a:ext>
            </a:extLst>
          </p:cNvPr>
          <p:cNvSpPr txBox="1"/>
          <p:nvPr/>
        </p:nvSpPr>
        <p:spPr>
          <a:xfrm>
            <a:off x="4152284" y="2210540"/>
            <a:ext cx="316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/>
              <a:t>ACTIVITATS SETMANA 3</a:t>
            </a:r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DDC1DC-FF4D-221B-D79A-FC1664AE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94" y="2957135"/>
            <a:ext cx="10208412" cy="2457321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8E36A9F-6E41-E91E-DFB2-E0F9E32204BE}"/>
              </a:ext>
            </a:extLst>
          </p:cNvPr>
          <p:cNvGrpSpPr/>
          <p:nvPr/>
        </p:nvGrpSpPr>
        <p:grpSpPr>
          <a:xfrm>
            <a:off x="8191525" y="2225732"/>
            <a:ext cx="2697840" cy="2029680"/>
            <a:chOff x="8191525" y="2225732"/>
            <a:chExt cx="2697840" cy="20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FCD3B629-2F26-288A-C848-2EC39BCAE354}"/>
                    </a:ext>
                  </a:extLst>
                </p14:cNvPr>
                <p14:cNvContentPartPr/>
                <p14:nvPr/>
              </p14:nvContentPartPr>
              <p14:xfrm>
                <a:off x="8191525" y="2225732"/>
                <a:ext cx="2188800" cy="160884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FCD3B629-2F26-288A-C848-2EC39BCAE35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82885" y="2217092"/>
                  <a:ext cx="2206440" cy="16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AB81C647-7AC3-DE57-8C46-C2D968FBE926}"/>
                    </a:ext>
                  </a:extLst>
                </p14:cNvPr>
                <p14:cNvContentPartPr/>
                <p14:nvPr/>
              </p14:nvContentPartPr>
              <p14:xfrm>
                <a:off x="10086565" y="3337412"/>
                <a:ext cx="802800" cy="91800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AB81C647-7AC3-DE57-8C46-C2D968FBE9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7925" y="3328772"/>
                  <a:ext cx="820440" cy="9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16CADB85-125D-E166-5BB6-D856F6A0247E}"/>
                  </a:ext>
                </a:extLst>
              </p14:cNvPr>
              <p14:cNvContentPartPr/>
              <p14:nvPr/>
            </p14:nvContentPartPr>
            <p14:xfrm>
              <a:off x="7965445" y="3459452"/>
              <a:ext cx="815400" cy="9252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16CADB85-125D-E166-5BB6-D856F6A024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6445" y="3450452"/>
                <a:ext cx="833040" cy="9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44015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461</TotalTime>
  <Words>411</Words>
  <Application>Microsoft Macintosh PowerPoint</Application>
  <PresentationFormat>Panorámica</PresentationFormat>
  <Paragraphs>92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Agency FB</vt:lpstr>
      <vt:lpstr>Arial</vt:lpstr>
      <vt:lpstr>ProRegular</vt:lpstr>
      <vt:lpstr>ProSemi</vt:lpstr>
      <vt:lpstr>Tw Cen MT</vt:lpstr>
      <vt:lpstr>Gota</vt:lpstr>
      <vt:lpstr>CASAL JOVE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CASAL JOVE 2022</dc:title>
  <dc:creator>Xavi Vazquez Valero</dc:creator>
  <cp:lastModifiedBy>coordinacio.fundacio</cp:lastModifiedBy>
  <cp:revision>18</cp:revision>
  <dcterms:created xsi:type="dcterms:W3CDTF">2022-05-05T13:52:20Z</dcterms:created>
  <dcterms:modified xsi:type="dcterms:W3CDTF">2025-06-04T15:02:35Z</dcterms:modified>
</cp:coreProperties>
</file>